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58" r:id="rId8"/>
    <p:sldId id="261" r:id="rId9"/>
    <p:sldId id="262" r:id="rId10"/>
    <p:sldId id="264" r:id="rId11"/>
    <p:sldId id="263" r:id="rId12"/>
    <p:sldId id="265" r:id="rId13"/>
    <p:sldId id="259" r:id="rId14"/>
    <p:sldId id="26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Uitleg paragraaf 1 en 2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54543-CB5D-43B1-81F5-E3C35CCF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024BA6-70EE-44F7-832D-258DF7574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740"/>
            <a:ext cx="10515600" cy="4828223"/>
          </a:xfrm>
        </p:spPr>
        <p:txBody>
          <a:bodyPr/>
          <a:lstStyle/>
          <a:p>
            <a:r>
              <a:rPr lang="nl-NL" dirty="0"/>
              <a:t>Maak de volgende oefening, daarna nakijken.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Bereken en teken het break even punt op basis van deze gegevens:</a:t>
            </a:r>
            <a:br>
              <a:rPr lang="nl-NL" dirty="0"/>
            </a:br>
            <a:r>
              <a:rPr lang="nl-NL" dirty="0"/>
              <a:t> - verkoopprijs € 25,-</a:t>
            </a:r>
            <a:br>
              <a:rPr lang="nl-NL" dirty="0"/>
            </a:br>
            <a:r>
              <a:rPr lang="nl-NL" dirty="0"/>
              <a:t> - constante kosten € 100.000 per maand</a:t>
            </a:r>
            <a:br>
              <a:rPr lang="nl-NL" dirty="0"/>
            </a:br>
            <a:r>
              <a:rPr lang="nl-NL" dirty="0"/>
              <a:t> - variabele kosten € 15,- per stuk</a:t>
            </a:r>
            <a:br>
              <a:rPr lang="nl-NL" dirty="0"/>
            </a:br>
            <a:r>
              <a:rPr lang="nl-NL" dirty="0"/>
              <a:t> - productiecapaciteit 25.000 producten per maand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	bereken het break even punt</a:t>
            </a:r>
            <a:br>
              <a:rPr lang="nl-NL" dirty="0"/>
            </a:br>
            <a:r>
              <a:rPr lang="nl-NL" dirty="0"/>
              <a:t>B	teken het break even punt</a:t>
            </a:r>
          </a:p>
        </p:txBody>
      </p:sp>
    </p:spTree>
    <p:extLst>
      <p:ext uri="{BB962C8B-B14F-4D97-AF65-F5344CB8AC3E}">
        <p14:creationId xmlns:p14="http://schemas.microsoft.com/office/powerpoint/2010/main" val="1729153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E0CC3-BE12-49A1-9C1A-E07D95D6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1B934-B5BF-45C4-8273-C0FEAB048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AF44EBE-00D0-41BD-99A8-32C420A8F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76" y="1128712"/>
            <a:ext cx="11598248" cy="552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0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volgend begrippen </a:t>
            </a:r>
            <a:r>
              <a:rPr lang="nl-NL" u="sng" dirty="0"/>
              <a:t>omschrijven</a:t>
            </a:r>
            <a:r>
              <a:rPr lang="nl-NL" dirty="0"/>
              <a:t> en </a:t>
            </a:r>
            <a:r>
              <a:rPr lang="nl-NL" u="sng" dirty="0"/>
              <a:t>berekenen</a:t>
            </a:r>
            <a:r>
              <a:rPr lang="nl-NL" dirty="0"/>
              <a:t>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- Marktaandeel				</a:t>
            </a:r>
            <a:br>
              <a:rPr lang="nl-NL" dirty="0"/>
            </a:br>
            <a:r>
              <a:rPr lang="nl-NL" dirty="0"/>
              <a:t>- Omzet / totale opbrengst	</a:t>
            </a:r>
            <a:br>
              <a:rPr lang="nl-NL" dirty="0"/>
            </a:br>
            <a:r>
              <a:rPr lang="nl-NL" dirty="0"/>
              <a:t>- Totale kosten 			</a:t>
            </a:r>
            <a:br>
              <a:rPr lang="nl-NL" dirty="0"/>
            </a:br>
            <a:r>
              <a:rPr lang="nl-NL" dirty="0"/>
              <a:t>- Variabele kosten</a:t>
            </a:r>
            <a:br>
              <a:rPr lang="nl-NL" dirty="0"/>
            </a:br>
            <a:r>
              <a:rPr lang="nl-NL" dirty="0"/>
              <a:t>- Constante kosten</a:t>
            </a:r>
            <a:br>
              <a:rPr lang="nl-NL" dirty="0"/>
            </a:br>
            <a:r>
              <a:rPr lang="nl-NL" dirty="0"/>
              <a:t>- Afschrijvingskosten</a:t>
            </a:r>
            <a:br>
              <a:rPr lang="nl-NL" dirty="0"/>
            </a:br>
            <a:r>
              <a:rPr lang="nl-NL" dirty="0"/>
              <a:t>- Totale winst</a:t>
            </a:r>
            <a:br>
              <a:rPr lang="nl-NL" dirty="0"/>
            </a:br>
            <a:r>
              <a:rPr lang="nl-NL" dirty="0"/>
              <a:t>- Break even afzet en omzet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2.1	Marktaandeel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960940"/>
          </a:xfrm>
        </p:spPr>
        <p:txBody>
          <a:bodyPr/>
          <a:lstStyle/>
          <a:p>
            <a:r>
              <a:rPr lang="nl-NL" dirty="0"/>
              <a:t>Welk deel van de totale markt is in handen van de onderneming?</a:t>
            </a:r>
            <a:br>
              <a:rPr lang="nl-NL" dirty="0"/>
            </a:br>
            <a:r>
              <a:rPr lang="nl-NL" dirty="0"/>
              <a:t> 	- marktaandeel van de afzet = 	</a:t>
            </a:r>
            <a:r>
              <a:rPr lang="nl-NL" u="sng" dirty="0"/>
              <a:t>afzet onderneming</a:t>
            </a:r>
            <a:br>
              <a:rPr lang="nl-NL" dirty="0"/>
            </a:br>
            <a:r>
              <a:rPr lang="nl-NL" dirty="0"/>
              <a:t> 						afzet totale markt	    x 100%</a:t>
            </a:r>
            <a:br>
              <a:rPr lang="nl-NL" dirty="0"/>
            </a:br>
            <a:br>
              <a:rPr lang="nl-NL" dirty="0"/>
            </a:br>
            <a:r>
              <a:rPr lang="nl-NL" dirty="0"/>
              <a:t> 	- marktaandeel van de omzet = 	</a:t>
            </a:r>
            <a:r>
              <a:rPr lang="nl-NL" u="sng" dirty="0"/>
              <a:t>omzet onderneming</a:t>
            </a:r>
            <a:br>
              <a:rPr lang="nl-NL" dirty="0"/>
            </a:br>
            <a:r>
              <a:rPr lang="nl-NL" dirty="0"/>
              <a:t> 						omzet totale markt    x 100%</a:t>
            </a:r>
          </a:p>
          <a:p>
            <a:endParaRPr lang="nl-NL" dirty="0"/>
          </a:p>
          <a:p>
            <a:r>
              <a:rPr lang="nl-NL" i="1" dirty="0"/>
              <a:t>Voorbeeld: In Nederland verkoopt Batavus 500.000 fietsen per jaar. In totaal worden er 1,8 miljoen fietsen verkocht. </a:t>
            </a:r>
            <a:br>
              <a:rPr lang="nl-NL" i="1" dirty="0"/>
            </a:br>
            <a:r>
              <a:rPr lang="nl-NL" i="1" u="sng" dirty="0"/>
              <a:t>Bereken</a:t>
            </a:r>
            <a:r>
              <a:rPr lang="nl-NL" i="1" dirty="0"/>
              <a:t> het marktaandeel van Batavus in procenten van de totale afzet.</a:t>
            </a:r>
            <a:br>
              <a:rPr lang="nl-NL" i="1" dirty="0"/>
            </a:br>
            <a:r>
              <a:rPr lang="nl-NL" i="1" dirty="0"/>
              <a:t>Antwoord:	</a:t>
            </a:r>
            <a:r>
              <a:rPr lang="nl-NL" i="1" u="sng" dirty="0"/>
              <a:t>500.000	</a:t>
            </a:r>
            <a:br>
              <a:rPr lang="nl-NL" i="1" dirty="0"/>
            </a:br>
            <a:r>
              <a:rPr lang="nl-NL" i="1" dirty="0"/>
              <a:t>		1.800.000	 x 100% = 27,8%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583757-75CB-40F1-B7E7-526E7EF72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3011" y="71436"/>
            <a:ext cx="2795738" cy="161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325563"/>
          </a:xfrm>
        </p:spPr>
        <p:txBody>
          <a:bodyPr/>
          <a:lstStyle/>
          <a:p>
            <a:r>
              <a:rPr lang="nl-NL" dirty="0"/>
              <a:t>2.2	</a:t>
            </a:r>
            <a:r>
              <a:rPr lang="nl-NL" b="1" dirty="0"/>
              <a:t>Opbrengsten</a:t>
            </a:r>
            <a:r>
              <a:rPr lang="nl-NL" dirty="0"/>
              <a:t>, kosten en winst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926A13-CF33-46B1-9672-99D7861C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314121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Totale opbrengst </a:t>
            </a:r>
            <a:r>
              <a:rPr lang="nl-NL" dirty="0"/>
              <a:t>= </a:t>
            </a:r>
            <a:r>
              <a:rPr lang="nl-NL" dirty="0">
                <a:solidFill>
                  <a:srgbClr val="FF0000"/>
                </a:solidFill>
              </a:rPr>
              <a:t>omzet </a:t>
            </a:r>
            <a:r>
              <a:rPr lang="nl-NL" dirty="0"/>
              <a:t>	(prijs x afzet)</a:t>
            </a:r>
            <a:br>
              <a:rPr lang="nl-NL" dirty="0"/>
            </a:br>
            <a:r>
              <a:rPr lang="nl-NL" dirty="0"/>
              <a:t>TO = p x q</a:t>
            </a:r>
            <a:br>
              <a:rPr lang="nl-NL" dirty="0"/>
            </a:br>
            <a:r>
              <a:rPr lang="nl-NL" dirty="0"/>
              <a:t>TO = 2,25q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8837AB-E029-4C05-A26F-5A9892714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08540"/>
            <a:ext cx="9925879" cy="462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	Opbrengsten, </a:t>
            </a:r>
            <a:r>
              <a:rPr lang="nl-NL" b="1" dirty="0"/>
              <a:t>kosten</a:t>
            </a:r>
            <a:r>
              <a:rPr lang="nl-NL" dirty="0"/>
              <a:t> en 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1627D3-7E07-4098-B2CF-F4004BE9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1234530" cy="5380383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Totale kosten </a:t>
            </a:r>
            <a:r>
              <a:rPr lang="nl-NL" dirty="0"/>
              <a:t>bestaan uit </a:t>
            </a:r>
            <a:r>
              <a:rPr lang="nl-NL" dirty="0">
                <a:solidFill>
                  <a:srgbClr val="FF0000"/>
                </a:solidFill>
              </a:rPr>
              <a:t>constante kosten </a:t>
            </a:r>
            <a:r>
              <a:rPr lang="nl-NL" dirty="0"/>
              <a:t>en </a:t>
            </a:r>
            <a:r>
              <a:rPr lang="nl-NL" dirty="0">
                <a:solidFill>
                  <a:srgbClr val="FF0000"/>
                </a:solidFill>
              </a:rPr>
              <a:t>variabele kosten</a:t>
            </a:r>
            <a:br>
              <a:rPr lang="nl-NL" dirty="0"/>
            </a:br>
            <a:r>
              <a:rPr lang="nl-NL" dirty="0"/>
              <a:t> 	- </a:t>
            </a:r>
            <a:r>
              <a:rPr lang="nl-NL" u="sng" dirty="0"/>
              <a:t>constante kosten</a:t>
            </a:r>
            <a:r>
              <a:rPr lang="nl-NL" dirty="0"/>
              <a:t> zijn kosten die niet afhangen van het aantal</a:t>
            </a:r>
            <a:br>
              <a:rPr lang="nl-NL" dirty="0"/>
            </a:br>
            <a:r>
              <a:rPr lang="nl-NL" dirty="0"/>
              <a:t> 	producten dat een bedrijf verkoopt</a:t>
            </a:r>
            <a:br>
              <a:rPr lang="nl-NL" dirty="0"/>
            </a:br>
            <a:r>
              <a:rPr lang="nl-NL" dirty="0"/>
              <a:t> 	</a:t>
            </a:r>
            <a:r>
              <a:rPr lang="nl-NL" i="1" dirty="0"/>
              <a:t>Voorbeelden: wegenbelasting, huurkosten, afschrijvingskosten.</a:t>
            </a:r>
            <a:br>
              <a:rPr lang="nl-NL" i="1" dirty="0"/>
            </a:br>
            <a:br>
              <a:rPr lang="nl-NL" i="1" dirty="0"/>
            </a:br>
            <a:r>
              <a:rPr lang="nl-NL" i="1" dirty="0"/>
              <a:t>	</a:t>
            </a:r>
            <a:r>
              <a:rPr lang="nl-NL" i="1" dirty="0">
                <a:solidFill>
                  <a:srgbClr val="FF0000"/>
                </a:solidFill>
              </a:rPr>
              <a:t>Afschrijving</a:t>
            </a:r>
            <a:r>
              <a:rPr lang="nl-NL" i="1" dirty="0"/>
              <a:t> 	= waardevermindering duurzame kapitaalgoederen</a:t>
            </a:r>
            <a:br>
              <a:rPr lang="nl-NL" i="1" dirty="0"/>
            </a:br>
            <a:r>
              <a:rPr lang="nl-NL" i="1" dirty="0"/>
              <a:t> 			= </a:t>
            </a:r>
            <a:r>
              <a:rPr lang="nl-NL" i="1" u="sng" dirty="0"/>
              <a:t>(aanschafwaarde – restwaarde) </a:t>
            </a:r>
            <a:br>
              <a:rPr lang="nl-NL" i="1" dirty="0"/>
            </a:br>
            <a:r>
              <a:rPr lang="nl-NL" i="1" dirty="0"/>
              <a:t> 				     gebruiksduur</a:t>
            </a:r>
            <a:br>
              <a:rPr lang="nl-NL" i="1" dirty="0"/>
            </a:br>
            <a:r>
              <a:rPr lang="nl-NL" i="1" dirty="0"/>
              <a:t> 			</a:t>
            </a:r>
            <a:br>
              <a:rPr lang="nl-NL" i="1" dirty="0"/>
            </a:br>
            <a:r>
              <a:rPr lang="nl-NL" i="1" dirty="0"/>
              <a:t> Je koopt een Apple IPhone Pro 256GB voor </a:t>
            </a:r>
            <a:r>
              <a:rPr lang="nl-NL" dirty="0"/>
              <a:t>€ 1.329,-. Na 3 jaar </a:t>
            </a:r>
            <a:br>
              <a:rPr lang="nl-NL" dirty="0"/>
            </a:br>
            <a:r>
              <a:rPr lang="nl-NL" dirty="0"/>
              <a:t> denk je de telefoon nog te kunnen verkopen voor € 350,-. </a:t>
            </a:r>
            <a:br>
              <a:rPr lang="nl-NL" dirty="0"/>
            </a:br>
            <a:r>
              <a:rPr lang="nl-NL" dirty="0"/>
              <a:t> </a:t>
            </a:r>
            <a:r>
              <a:rPr lang="nl-NL" u="sng" dirty="0"/>
              <a:t>Bereken</a:t>
            </a:r>
            <a:r>
              <a:rPr lang="nl-NL" dirty="0"/>
              <a:t> de afschrijving per maand</a:t>
            </a:r>
            <a:br>
              <a:rPr lang="nl-NL" dirty="0"/>
            </a:br>
            <a:r>
              <a:rPr lang="nl-NL" dirty="0"/>
              <a:t> Antwoord: 	</a:t>
            </a:r>
            <a:r>
              <a:rPr lang="nl-NL" u="sng" dirty="0"/>
              <a:t>(€ 1.329 - € 350)</a:t>
            </a:r>
            <a:br>
              <a:rPr lang="nl-NL" dirty="0"/>
            </a:br>
            <a:r>
              <a:rPr lang="nl-NL" dirty="0"/>
              <a:t> 			36		= € 27,19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C61E86D-7E62-440D-8D0D-D61884DAA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720" y="3896138"/>
            <a:ext cx="2392280" cy="292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3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	Opbrengsten, </a:t>
            </a:r>
            <a:r>
              <a:rPr lang="nl-NL" b="1" dirty="0"/>
              <a:t>kosten</a:t>
            </a:r>
            <a:r>
              <a:rPr lang="nl-NL" dirty="0"/>
              <a:t> en 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1627D3-7E07-4098-B2CF-F4004BE9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1234530" cy="538038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Totale kosten </a:t>
            </a:r>
            <a:r>
              <a:rPr lang="nl-NL" dirty="0"/>
              <a:t>bestaan uit </a:t>
            </a:r>
            <a:r>
              <a:rPr lang="nl-NL" dirty="0">
                <a:solidFill>
                  <a:srgbClr val="FF0000"/>
                </a:solidFill>
              </a:rPr>
              <a:t>constante kosten </a:t>
            </a:r>
            <a:r>
              <a:rPr lang="nl-NL" dirty="0"/>
              <a:t>en </a:t>
            </a:r>
            <a:r>
              <a:rPr lang="nl-NL" dirty="0">
                <a:solidFill>
                  <a:srgbClr val="FF0000"/>
                </a:solidFill>
              </a:rPr>
              <a:t>variabele kosten</a:t>
            </a:r>
            <a:br>
              <a:rPr lang="nl-NL" dirty="0"/>
            </a:br>
            <a:r>
              <a:rPr lang="nl-NL" dirty="0"/>
              <a:t> 	- </a:t>
            </a:r>
            <a:r>
              <a:rPr lang="nl-NL" u="sng" dirty="0"/>
              <a:t>constante kosten</a:t>
            </a:r>
            <a:r>
              <a:rPr lang="nl-NL" dirty="0"/>
              <a:t> zijn kosten die niet afhangen van het aantal</a:t>
            </a:r>
            <a:br>
              <a:rPr lang="nl-NL" dirty="0"/>
            </a:br>
            <a:r>
              <a:rPr lang="nl-NL" dirty="0"/>
              <a:t> 	producten dat een bedrijf verkoopt</a:t>
            </a:r>
            <a:br>
              <a:rPr lang="nl-NL" dirty="0"/>
            </a:br>
            <a:r>
              <a:rPr lang="nl-NL" dirty="0"/>
              <a:t> 	</a:t>
            </a:r>
            <a:r>
              <a:rPr lang="nl-NL" i="1" dirty="0"/>
              <a:t>Voorbeelden: wegenbelasting, huurkosten, afschrijvingskosten.</a:t>
            </a:r>
            <a:br>
              <a:rPr lang="nl-NL" i="1" dirty="0"/>
            </a:br>
            <a:br>
              <a:rPr lang="nl-NL" i="1" dirty="0"/>
            </a:br>
            <a:r>
              <a:rPr lang="nl-NL" i="1" dirty="0"/>
              <a:t>	- </a:t>
            </a:r>
            <a:r>
              <a:rPr lang="nl-NL" i="1" u="sng" dirty="0"/>
              <a:t>variabele kosten </a:t>
            </a:r>
            <a:r>
              <a:rPr lang="nl-NL" i="1" dirty="0"/>
              <a:t>zijn kosten die wel afhangen van het aantal </a:t>
            </a:r>
            <a:br>
              <a:rPr lang="nl-NL" i="1" dirty="0"/>
            </a:br>
            <a:r>
              <a:rPr lang="nl-NL" i="1" dirty="0"/>
              <a:t> 	producten dat je verkoopt</a:t>
            </a:r>
            <a:br>
              <a:rPr lang="nl-NL" i="1" dirty="0"/>
            </a:br>
            <a:r>
              <a:rPr lang="nl-NL" i="1" dirty="0"/>
              <a:t> 	Voorbeelden: verpakkingsmateriaal, transportkosten, materiaalkosten</a:t>
            </a:r>
          </a:p>
          <a:p>
            <a:pPr marL="0" indent="0">
              <a:buNone/>
            </a:pPr>
            <a:endParaRPr lang="nl-NL" i="1" dirty="0"/>
          </a:p>
          <a:p>
            <a:r>
              <a:rPr lang="nl-NL" i="1" dirty="0"/>
              <a:t>TK = </a:t>
            </a:r>
            <a:r>
              <a:rPr lang="nl-NL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TVK</a:t>
            </a:r>
            <a:r>
              <a:rPr lang="nl-NL" i="1" dirty="0"/>
              <a:t> + </a:t>
            </a:r>
            <a:r>
              <a:rPr lang="nl-NL" i="1" dirty="0">
                <a:solidFill>
                  <a:srgbClr val="00B050"/>
                </a:solidFill>
              </a:rPr>
              <a:t>TCK				GCK = TCK / q	</a:t>
            </a:r>
            <a:br>
              <a:rPr lang="nl-NL" i="1" dirty="0"/>
            </a:br>
            <a:r>
              <a:rPr lang="nl-NL" i="1" dirty="0"/>
              <a:t>TK = </a:t>
            </a:r>
            <a:r>
              <a:rPr lang="nl-NL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1,5</a:t>
            </a:r>
            <a:r>
              <a:rPr lang="nl-NL" i="1" dirty="0"/>
              <a:t>q + </a:t>
            </a:r>
            <a:r>
              <a:rPr lang="nl-NL" i="1" dirty="0">
                <a:solidFill>
                  <a:srgbClr val="00B050"/>
                </a:solidFill>
              </a:rPr>
              <a:t>250.000			</a:t>
            </a:r>
            <a:r>
              <a:rPr lang="nl-NL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GVK =TVK / q</a:t>
            </a:r>
            <a:endParaRPr lang="nl-N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5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	Opbrengsten, </a:t>
            </a:r>
            <a:r>
              <a:rPr lang="nl-NL" b="1" dirty="0"/>
              <a:t>kosten</a:t>
            </a:r>
            <a:r>
              <a:rPr lang="nl-NL" dirty="0"/>
              <a:t> en 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1627D3-7E07-4098-B2CF-F4004BE9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1234530" cy="538038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Totale kosten </a:t>
            </a:r>
            <a:r>
              <a:rPr lang="nl-NL" dirty="0"/>
              <a:t>bestaan uit </a:t>
            </a:r>
            <a:r>
              <a:rPr lang="nl-NL" dirty="0">
                <a:solidFill>
                  <a:srgbClr val="FF0000"/>
                </a:solidFill>
              </a:rPr>
              <a:t>constante kosten </a:t>
            </a:r>
            <a:r>
              <a:rPr lang="nl-NL" dirty="0"/>
              <a:t>en </a:t>
            </a:r>
            <a:r>
              <a:rPr lang="nl-NL" dirty="0">
                <a:solidFill>
                  <a:srgbClr val="FF0000"/>
                </a:solidFill>
              </a:rPr>
              <a:t>variabele kosten</a:t>
            </a:r>
            <a:r>
              <a:rPr lang="nl-NL" i="1" dirty="0">
                <a:solidFill>
                  <a:srgbClr val="00B050"/>
                </a:solidFill>
              </a:rPr>
              <a:t>	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2F4B2B7-00AE-4438-976D-9E9007981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1312"/>
            <a:ext cx="10177670" cy="488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	Opbrengsten, kosten en </a:t>
            </a:r>
            <a:r>
              <a:rPr lang="nl-NL" b="1" dirty="0"/>
              <a:t>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1627D3-7E07-4098-B2CF-F4004BE9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1234530" cy="5380383"/>
          </a:xfrm>
        </p:spPr>
        <p:txBody>
          <a:bodyPr>
            <a:normAutofit/>
          </a:bodyPr>
          <a:lstStyle/>
          <a:p>
            <a:r>
              <a:rPr lang="nl-NL" i="1" dirty="0"/>
              <a:t>Totale winst = totale opbrengst – totale kosten</a:t>
            </a:r>
            <a:r>
              <a:rPr lang="nl-NL" i="1" dirty="0">
                <a:solidFill>
                  <a:srgbClr val="00B050"/>
                </a:solidFill>
              </a:rPr>
              <a:t>	</a:t>
            </a:r>
          </a:p>
          <a:p>
            <a:r>
              <a:rPr lang="nl-NL" i="1" dirty="0"/>
              <a:t>TW = TO – TK</a:t>
            </a:r>
          </a:p>
          <a:p>
            <a:pPr marL="0" indent="0">
              <a:buNone/>
            </a:pPr>
            <a:r>
              <a:rPr lang="nl-NL" i="1" dirty="0">
                <a:solidFill>
                  <a:srgbClr val="00B050"/>
                </a:solidFill>
              </a:rPr>
              <a:t>	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439D6BC-A719-48FE-AB74-D69C18E45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58887"/>
            <a:ext cx="9628783" cy="449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6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14E60-3477-467A-9FD5-59D5FBE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	Opbrengsten, kosten en </a:t>
            </a:r>
            <a:r>
              <a:rPr lang="nl-NL" b="1" dirty="0"/>
              <a:t>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1627D3-7E07-4098-B2CF-F4004BE9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1234530" cy="5380383"/>
          </a:xfrm>
        </p:spPr>
        <p:txBody>
          <a:bodyPr>
            <a:normAutofit fontScale="92500" lnSpcReduction="20000"/>
          </a:bodyPr>
          <a:lstStyle/>
          <a:p>
            <a:r>
              <a:rPr lang="nl-NL" i="1" dirty="0"/>
              <a:t>Quitte spelen = als de totale kosten precies worden terugverdiend</a:t>
            </a:r>
            <a:br>
              <a:rPr lang="nl-NL" i="1" dirty="0"/>
            </a:br>
            <a:r>
              <a:rPr lang="nl-NL" i="1" dirty="0"/>
              <a:t> 	</a:t>
            </a:r>
            <a:r>
              <a:rPr lang="nl-NL" i="1" dirty="0">
                <a:sym typeface="Wingdings" panose="05000000000000000000" pitchFamily="2" charset="2"/>
              </a:rPr>
              <a:t> </a:t>
            </a:r>
            <a:r>
              <a:rPr lang="nl-NL" i="1" dirty="0">
                <a:solidFill>
                  <a:srgbClr val="FF0000"/>
                </a:solidFill>
                <a:sym typeface="Wingdings" panose="05000000000000000000" pitchFamily="2" charset="2"/>
              </a:rPr>
              <a:t>break-evenpoint </a:t>
            </a:r>
            <a:r>
              <a:rPr lang="nl-NL" i="1" dirty="0">
                <a:sym typeface="Wingdings" panose="05000000000000000000" pitchFamily="2" charset="2"/>
              </a:rPr>
              <a:t>of</a:t>
            </a:r>
            <a:r>
              <a:rPr lang="nl-NL" i="1" dirty="0">
                <a:solidFill>
                  <a:srgbClr val="FF0000"/>
                </a:solidFill>
                <a:sym typeface="Wingdings" panose="05000000000000000000" pitchFamily="2" charset="2"/>
              </a:rPr>
              <a:t> omslagpunt</a:t>
            </a:r>
          </a:p>
          <a:p>
            <a:endParaRPr lang="nl-NL" i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nl-NL" i="1" dirty="0">
                <a:sym typeface="Wingdings" panose="05000000000000000000" pitchFamily="2" charset="2"/>
              </a:rPr>
              <a:t>TO = TK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2,25q = 1,5q + 250.000</a:t>
            </a:r>
            <a:br>
              <a:rPr lang="nl-NL" i="1" dirty="0">
                <a:sym typeface="Wingdings" panose="05000000000000000000" pitchFamily="2" charset="2"/>
              </a:rPr>
            </a:b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2,25q – 1,5q = 250.000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0,75q = 250.000</a:t>
            </a:r>
            <a:br>
              <a:rPr lang="nl-NL" i="1" dirty="0">
                <a:sym typeface="Wingdings" panose="05000000000000000000" pitchFamily="2" charset="2"/>
              </a:rPr>
            </a:b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q = 250.000 / 0,75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q = 333.333,33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q = 333.334 </a:t>
            </a:r>
            <a:r>
              <a:rPr lang="nl-NL" i="1" dirty="0">
                <a:solidFill>
                  <a:srgbClr val="FF0000"/>
                </a:solidFill>
                <a:sym typeface="Wingdings" panose="05000000000000000000" pitchFamily="2" charset="2"/>
              </a:rPr>
              <a:t>(BE afzet)</a:t>
            </a:r>
            <a:br>
              <a:rPr lang="nl-NL" i="1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endParaRPr lang="nl-NL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nl-NL" i="1" dirty="0">
                <a:sym typeface="Wingdings" panose="05000000000000000000" pitchFamily="2" charset="2"/>
              </a:rPr>
              <a:t>TO = 2,25q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TO = 2,25 x 333.333,333</a:t>
            </a:r>
            <a:br>
              <a:rPr lang="nl-NL" i="1" dirty="0">
                <a:sym typeface="Wingdings" panose="05000000000000000000" pitchFamily="2" charset="2"/>
              </a:rPr>
            </a:br>
            <a:r>
              <a:rPr lang="nl-NL" i="1" dirty="0">
                <a:sym typeface="Wingdings" panose="05000000000000000000" pitchFamily="2" charset="2"/>
              </a:rPr>
              <a:t>TO = </a:t>
            </a:r>
            <a:r>
              <a:rPr lang="nl-NL" dirty="0"/>
              <a:t>€ </a:t>
            </a:r>
            <a:r>
              <a:rPr lang="nl-NL" i="1" dirty="0">
                <a:sym typeface="Wingdings" panose="05000000000000000000" pitchFamily="2" charset="2"/>
              </a:rPr>
              <a:t>750.000,- </a:t>
            </a:r>
            <a:r>
              <a:rPr lang="nl-NL" i="1" dirty="0">
                <a:solidFill>
                  <a:srgbClr val="FF0000"/>
                </a:solidFill>
                <a:sym typeface="Wingdings" panose="05000000000000000000" pitchFamily="2" charset="2"/>
              </a:rPr>
              <a:t>(BE omzet)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7B2FF3-7EB2-45AE-ADF3-7EB3ABBAB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465" y="1690688"/>
            <a:ext cx="5197869" cy="470783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154F3BD-FDB8-4583-BA80-AE75BB167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923" y="3732167"/>
            <a:ext cx="3018479" cy="168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273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E840ED-734A-4F2D-B7A0-E3A98ADB217D}">
  <ds:schemaRefs>
    <ds:schemaRef ds:uri="http://purl.org/dc/elements/1.1/"/>
    <ds:schemaRef ds:uri="http://purl.org/dc/dcmitype/"/>
    <ds:schemaRef ds:uri="http://schemas.microsoft.com/office/2006/documentManagement/types"/>
    <ds:schemaRef ds:uri="f9fe8d39-1240-4461-8213-cdc2be853919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324f9be-04b8-4bdb-9c5d-e6b1f45d4b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664</Words>
  <Application>Microsoft Office PowerPoint</Application>
  <PresentationFormat>Breedbeeld</PresentationFormat>
  <Paragraphs>31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Hoofdstuk 2</vt:lpstr>
      <vt:lpstr>Wat kun je aan het eind van dit filmpje?</vt:lpstr>
      <vt:lpstr>2.1 Marktaandeel</vt:lpstr>
      <vt:lpstr>2.2 Opbrengsten, kosten en winst</vt:lpstr>
      <vt:lpstr>2.2 Opbrengsten, kosten en winst</vt:lpstr>
      <vt:lpstr>2.2 Opbrengsten, kosten en winst</vt:lpstr>
      <vt:lpstr>2.2 Opbrengsten, kosten en winst</vt:lpstr>
      <vt:lpstr>2.2 Opbrengsten, kosten en winst</vt:lpstr>
      <vt:lpstr>2.2 Opbrengsten, kosten en winst</vt:lpstr>
      <vt:lpstr>Oefening!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8</cp:revision>
  <dcterms:created xsi:type="dcterms:W3CDTF">2020-04-09T08:02:15Z</dcterms:created>
  <dcterms:modified xsi:type="dcterms:W3CDTF">2020-04-09T09:11:01Z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