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7" r:id="rId6"/>
    <p:sldId id="257" r:id="rId7"/>
    <p:sldId id="258" r:id="rId8"/>
    <p:sldId id="261" r:id="rId9"/>
    <p:sldId id="262" r:id="rId10"/>
    <p:sldId id="264" r:id="rId11"/>
    <p:sldId id="263" r:id="rId12"/>
    <p:sldId id="265" r:id="rId13"/>
    <p:sldId id="259" r:id="rId14"/>
    <p:sldId id="266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41E8D-0DCB-4639-B614-45063E91B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5995482-629C-4641-820A-886DADC58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C208CE-53C0-45D8-9448-D3D3FE6ED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9-4-2020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8AD9AE-75A4-455B-834A-D0B5C659C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670212-1E1F-4145-B426-E997C7FAD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748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83221-89BB-4881-AD08-187DD99F5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8898652-E215-4394-AC56-4AAF0B122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C3999E-3980-4821-B7FE-332D71BCA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9-4-2020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1B57F5-3515-48E1-A183-520B78D4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387CE5-E6A0-4881-A165-9F5E2825E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396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C5CBDD-109D-4D58-AC87-8A9D89720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3AD3DFC-2D1A-47FD-9B83-F34F4109F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D257B5-3CCB-41E6-83ED-34CE2A81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9-4-2020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30A431-9379-4B4E-9745-95E9418F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D36312-9C35-486B-AFE0-68A42393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87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1FD83-301A-472C-83D2-BBF4ED94E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BBEDC3-F5E2-4CC8-9223-C48DF5FD3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592137-5F65-4A1B-9C61-C659E5B03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9-4-2020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5D7699-4FDA-4D99-8E4B-26A427C53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49B80F-3D46-4453-9367-74AAB4A53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500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4C916-B62E-421F-A1C7-B987E53D8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8824968-B51E-4B14-B9A0-F878D6494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E95AC9-7E9E-466D-9419-BC52AC136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9-4-2020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4CB2F0-E581-40DD-B42A-2DB7EA9E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F263FC-2763-4BB7-9C8D-38A8C8737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30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000B8-2B9D-41C6-990D-54BF4599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021570-4CF3-4981-971E-C40F2C9A0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121657E-C2ED-452E-BFF1-8E204F616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8077B1F-4020-4415-9A50-91A605D49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9-4-2020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E054AB-3697-453D-BB7F-65F7B7214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86AFEB-C6C4-46F1-9251-4DFA196EB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260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2C9CE-8941-453B-BB2A-DFC81C3ED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C3B8CD-1733-4567-BE61-0843A6ACC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2C6376-581F-4070-8B90-BEB1575F2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A86D7E2-6DFD-4527-A6C4-5C36E43BE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003A906-0C81-42B1-97E7-643E2F03C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C31910A-396F-4107-A3B3-9A0F45DE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9-4-2020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4C73494-F7CA-42F2-A4D2-D48BF7A0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052E469-807A-4084-9A48-56812FB1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573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B96EAE-442D-44A7-AA72-43C16F2D4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A001B44-593A-47CF-8806-31E85C029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9-4-2020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40664D1-A280-4E74-957B-5B9CD0904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F01A5EE-23E9-4E8C-AC38-E260E06C3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451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0F6F8C6-0847-46C7-AB91-329D8573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9-4-2020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1492DCE-4B7A-49E6-8327-F5B3FF9BF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D8375DF-FD44-4045-90C7-92EFF79DA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63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059FEF-2E46-4DA5-B14F-5E2A99C9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84345C-1341-495C-A836-7569C280E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4AD9340-F5F2-44DF-A878-DECC9EADE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A41342-28A5-4761-A8B9-8ADB3D0F5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9-4-2020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9067193-538C-469C-B10E-1EB39E73A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5C8CC6-C931-46B5-B96C-A9D3EE36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78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8F9A8D-C61F-4B0E-A2A1-B946F3FC6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26B6225-C881-4263-B768-36D8C4308C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D768D38-4748-4FF1-B03B-036B9B9F4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8F3109A-367D-4CF0-BA4A-87A70BA53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9-4-2020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B1500E-143B-419D-A5EB-2231B6D69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B906B00-5F70-42A2-BBB3-CBC18B3E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78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50EE07A-25A6-41F6-8131-520906CA3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912BEF-EF12-4B25-8AAB-536C64BB2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3F341A-D0CE-4357-962E-284CA96EE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8D9BF-F0F0-4891-BE0C-251EA4A3BBEE}" type="datetimeFigureOut">
              <a:rPr lang="nl-NL" smtClean="0"/>
              <a:t>9-4-2020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B133F-BAE8-48DD-8CDB-7F5FB3792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A8D1F5-6021-4F03-8551-B60F068056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76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CB7E07-2B60-4D05-B2BC-1B67D65710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Hoofdstuk 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2EDDE5-8D7C-4D43-9532-552A50F8A5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Uitleg paragraaf 1 en 2</a:t>
            </a:r>
          </a:p>
        </p:txBody>
      </p:sp>
    </p:spTree>
    <p:extLst>
      <p:ext uri="{BB962C8B-B14F-4D97-AF65-F5344CB8AC3E}">
        <p14:creationId xmlns:p14="http://schemas.microsoft.com/office/powerpoint/2010/main" val="1221958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54543-CB5D-43B1-81F5-E3C35CCF0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Oefening!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024BA6-70EE-44F7-832D-258DF7574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8740"/>
            <a:ext cx="10515600" cy="4828223"/>
          </a:xfrm>
        </p:spPr>
        <p:txBody>
          <a:bodyPr/>
          <a:lstStyle/>
          <a:p>
            <a:r>
              <a:rPr lang="nl-NL" dirty="0"/>
              <a:t>Maak de volgende oefening, daarna nakijken.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Bereken en teken het break even punt op basis van deze gegevens:</a:t>
            </a:r>
            <a:br>
              <a:rPr lang="nl-NL" dirty="0"/>
            </a:br>
            <a:r>
              <a:rPr lang="nl-NL" dirty="0"/>
              <a:t> - verkoopprijs € 25,-</a:t>
            </a:r>
            <a:br>
              <a:rPr lang="nl-NL" dirty="0"/>
            </a:br>
            <a:r>
              <a:rPr lang="nl-NL" dirty="0"/>
              <a:t> - constante kosten € 100.000 per maand</a:t>
            </a:r>
            <a:br>
              <a:rPr lang="nl-NL" dirty="0"/>
            </a:br>
            <a:r>
              <a:rPr lang="nl-NL" dirty="0"/>
              <a:t> - variabele kosten € 15,- per stuk</a:t>
            </a:r>
            <a:br>
              <a:rPr lang="nl-NL" dirty="0"/>
            </a:br>
            <a:r>
              <a:rPr lang="nl-NL" dirty="0"/>
              <a:t> - productiecapaciteit 25.000 producten per maand</a:t>
            </a:r>
            <a:br>
              <a:rPr lang="nl-NL" dirty="0"/>
            </a:br>
            <a:br>
              <a:rPr lang="nl-NL" dirty="0"/>
            </a:br>
            <a:r>
              <a:rPr lang="nl-NL" dirty="0"/>
              <a:t>A	bereken het break even punt</a:t>
            </a:r>
            <a:br>
              <a:rPr lang="nl-NL" dirty="0"/>
            </a:br>
            <a:r>
              <a:rPr lang="nl-NL" dirty="0"/>
              <a:t>B	teken het break even punt</a:t>
            </a:r>
          </a:p>
        </p:txBody>
      </p:sp>
    </p:spTree>
    <p:extLst>
      <p:ext uri="{BB962C8B-B14F-4D97-AF65-F5344CB8AC3E}">
        <p14:creationId xmlns:p14="http://schemas.microsoft.com/office/powerpoint/2010/main" val="1729153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BE0CC3-BE12-49A1-9C1A-E07D95D60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81B934-B5BF-45C4-8273-C0FEAB048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AF44EBE-00D0-41BD-99A8-32C420A8F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76" y="1128712"/>
            <a:ext cx="11598248" cy="552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103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D6E16-42B7-47FB-B364-5ADCD9B7E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kun je aan het eind van dit filmpje?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CEEED0-4B2F-426D-B3D3-9F2719C2C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volgend begrippen </a:t>
            </a:r>
            <a:r>
              <a:rPr lang="nl-NL" u="sng" dirty="0"/>
              <a:t>omschrijven</a:t>
            </a:r>
            <a:r>
              <a:rPr lang="nl-NL" dirty="0"/>
              <a:t> en </a:t>
            </a:r>
            <a:r>
              <a:rPr lang="nl-NL" u="sng" dirty="0"/>
              <a:t>berekenen</a:t>
            </a:r>
            <a:r>
              <a:rPr lang="nl-NL" dirty="0"/>
              <a:t>:</a:t>
            </a:r>
            <a:br>
              <a:rPr lang="nl-NL" dirty="0"/>
            </a:br>
            <a:br>
              <a:rPr lang="nl-NL" dirty="0"/>
            </a:br>
            <a:r>
              <a:rPr lang="nl-NL" dirty="0"/>
              <a:t>- Marktaandeel				</a:t>
            </a:r>
            <a:br>
              <a:rPr lang="nl-NL" dirty="0"/>
            </a:br>
            <a:r>
              <a:rPr lang="nl-NL" dirty="0"/>
              <a:t>- Omzet / totale opbrengst	</a:t>
            </a:r>
            <a:br>
              <a:rPr lang="nl-NL" dirty="0"/>
            </a:br>
            <a:r>
              <a:rPr lang="nl-NL" dirty="0"/>
              <a:t>- Totale kosten 			</a:t>
            </a:r>
            <a:br>
              <a:rPr lang="nl-NL" dirty="0"/>
            </a:br>
            <a:r>
              <a:rPr lang="nl-NL" dirty="0"/>
              <a:t>- Variabele kosten</a:t>
            </a:r>
            <a:br>
              <a:rPr lang="nl-NL" dirty="0"/>
            </a:br>
            <a:r>
              <a:rPr lang="nl-NL" dirty="0"/>
              <a:t>- Constante kosten</a:t>
            </a:r>
            <a:br>
              <a:rPr lang="nl-NL" dirty="0"/>
            </a:br>
            <a:r>
              <a:rPr lang="nl-NL" dirty="0"/>
              <a:t>- Afschrijvingskosten</a:t>
            </a:r>
            <a:br>
              <a:rPr lang="nl-NL" dirty="0"/>
            </a:br>
            <a:r>
              <a:rPr lang="nl-NL" dirty="0"/>
              <a:t>- Totale winst</a:t>
            </a:r>
            <a:br>
              <a:rPr lang="nl-NL" dirty="0"/>
            </a:br>
            <a:r>
              <a:rPr lang="nl-NL" dirty="0"/>
              <a:t>- Break even afzet en omzet</a:t>
            </a:r>
          </a:p>
        </p:txBody>
      </p:sp>
    </p:spTree>
    <p:extLst>
      <p:ext uri="{BB962C8B-B14F-4D97-AF65-F5344CB8AC3E}">
        <p14:creationId xmlns:p14="http://schemas.microsoft.com/office/powerpoint/2010/main" val="3623708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17FC34-87DF-4309-8494-55EB3D21F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2.1	Marktaandeel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A7CB13-9858-4F88-9C07-4650A69C7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049000" cy="4960940"/>
          </a:xfrm>
        </p:spPr>
        <p:txBody>
          <a:bodyPr/>
          <a:lstStyle/>
          <a:p>
            <a:r>
              <a:rPr lang="nl-NL" dirty="0"/>
              <a:t>Welk deel van de totale markt is in handen van de onderneming?</a:t>
            </a:r>
            <a:br>
              <a:rPr lang="nl-NL" dirty="0"/>
            </a:br>
            <a:r>
              <a:rPr lang="nl-NL" dirty="0"/>
              <a:t> 	- marktaandeel van de afzet = 	</a:t>
            </a:r>
            <a:r>
              <a:rPr lang="nl-NL" u="sng" dirty="0"/>
              <a:t>afzet onderneming</a:t>
            </a:r>
            <a:br>
              <a:rPr lang="nl-NL" dirty="0"/>
            </a:br>
            <a:r>
              <a:rPr lang="nl-NL" dirty="0"/>
              <a:t> 						afzet totale markt	    x 100%</a:t>
            </a:r>
            <a:br>
              <a:rPr lang="nl-NL" dirty="0"/>
            </a:br>
            <a:br>
              <a:rPr lang="nl-NL" dirty="0"/>
            </a:br>
            <a:r>
              <a:rPr lang="nl-NL" dirty="0"/>
              <a:t> 	- marktaandeel van de omzet = 	</a:t>
            </a:r>
            <a:r>
              <a:rPr lang="nl-NL" u="sng" dirty="0"/>
              <a:t>omzet onderneming</a:t>
            </a:r>
            <a:br>
              <a:rPr lang="nl-NL" dirty="0"/>
            </a:br>
            <a:r>
              <a:rPr lang="nl-NL" dirty="0"/>
              <a:t> 						omzet totale markt    x 100%</a:t>
            </a:r>
          </a:p>
          <a:p>
            <a:endParaRPr lang="nl-NL" dirty="0"/>
          </a:p>
          <a:p>
            <a:r>
              <a:rPr lang="nl-NL" i="1" dirty="0"/>
              <a:t>Voorbeeld: In Nederland verkoopt Batavus 500.000 fietsen per jaar. In totaal worden er 1,8 miljoen fietsen verkocht. </a:t>
            </a:r>
            <a:br>
              <a:rPr lang="nl-NL" i="1" dirty="0"/>
            </a:br>
            <a:r>
              <a:rPr lang="nl-NL" i="1" u="sng" dirty="0"/>
              <a:t>Bereken</a:t>
            </a:r>
            <a:r>
              <a:rPr lang="nl-NL" i="1" dirty="0"/>
              <a:t> het marktaandeel van Batavus in procenten van de totale afzet.</a:t>
            </a:r>
            <a:br>
              <a:rPr lang="nl-NL" i="1" dirty="0"/>
            </a:br>
            <a:r>
              <a:rPr lang="nl-NL" i="1" dirty="0"/>
              <a:t>Antwoord:	</a:t>
            </a:r>
            <a:r>
              <a:rPr lang="nl-NL" i="1" u="sng" dirty="0"/>
              <a:t>500.000	</a:t>
            </a:r>
            <a:br>
              <a:rPr lang="nl-NL" i="1" dirty="0"/>
            </a:br>
            <a:r>
              <a:rPr lang="nl-NL" i="1" dirty="0"/>
              <a:t>		1.800.000	 x 100% = 27,8%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0583757-75CB-40F1-B7E7-526E7EF72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3011" y="71436"/>
            <a:ext cx="2795738" cy="161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97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314E60-3477-467A-9FD5-59D5FBE52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1325563"/>
          </a:xfrm>
        </p:spPr>
        <p:txBody>
          <a:bodyPr/>
          <a:lstStyle/>
          <a:p>
            <a:r>
              <a:rPr lang="nl-NL" dirty="0"/>
              <a:t>2.2	</a:t>
            </a:r>
            <a:r>
              <a:rPr lang="nl-NL" b="1" dirty="0"/>
              <a:t>Opbrengsten</a:t>
            </a:r>
            <a:r>
              <a:rPr lang="nl-NL" dirty="0"/>
              <a:t>, kosten en winst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926A13-CF33-46B1-9672-99D7861C3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7"/>
            <a:ext cx="10515600" cy="5314121"/>
          </a:xfrm>
        </p:spPr>
        <p:txBody>
          <a:bodyPr/>
          <a:lstStyle/>
          <a:p>
            <a:r>
              <a:rPr lang="nl-NL" dirty="0">
                <a:solidFill>
                  <a:srgbClr val="FF0000"/>
                </a:solidFill>
              </a:rPr>
              <a:t>Totale opbrengst </a:t>
            </a:r>
            <a:r>
              <a:rPr lang="nl-NL" dirty="0"/>
              <a:t>= </a:t>
            </a:r>
            <a:r>
              <a:rPr lang="nl-NL" dirty="0">
                <a:solidFill>
                  <a:srgbClr val="FF0000"/>
                </a:solidFill>
              </a:rPr>
              <a:t>omzet </a:t>
            </a:r>
            <a:r>
              <a:rPr lang="nl-NL" dirty="0"/>
              <a:t>	(prijs x afzet)</a:t>
            </a:r>
            <a:br>
              <a:rPr lang="nl-NL" dirty="0"/>
            </a:br>
            <a:r>
              <a:rPr lang="nl-NL" dirty="0"/>
              <a:t>TO = p x q</a:t>
            </a:r>
            <a:br>
              <a:rPr lang="nl-NL" dirty="0"/>
            </a:br>
            <a:r>
              <a:rPr lang="nl-NL" dirty="0"/>
              <a:t>TO = 2,25q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8837AB-E029-4C05-A26F-5A9892714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308540"/>
            <a:ext cx="9925879" cy="4622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9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314E60-3477-467A-9FD5-59D5FBE52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2.2	Opbrengsten, </a:t>
            </a:r>
            <a:r>
              <a:rPr lang="nl-NL" b="1" dirty="0"/>
              <a:t>kosten</a:t>
            </a:r>
            <a:r>
              <a:rPr lang="nl-NL" dirty="0"/>
              <a:t> en winst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21627D3-7E07-4098-B2CF-F4004BE9B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7"/>
            <a:ext cx="11234530" cy="5380383"/>
          </a:xfrm>
        </p:spPr>
        <p:txBody>
          <a:bodyPr>
            <a:normAutofit lnSpcReduction="10000"/>
          </a:bodyPr>
          <a:lstStyle/>
          <a:p>
            <a:r>
              <a:rPr lang="nl-NL" dirty="0">
                <a:solidFill>
                  <a:srgbClr val="FF0000"/>
                </a:solidFill>
              </a:rPr>
              <a:t>Totale kosten </a:t>
            </a:r>
            <a:r>
              <a:rPr lang="nl-NL" dirty="0"/>
              <a:t>bestaan uit </a:t>
            </a:r>
            <a:r>
              <a:rPr lang="nl-NL" dirty="0">
                <a:solidFill>
                  <a:srgbClr val="FF0000"/>
                </a:solidFill>
              </a:rPr>
              <a:t>constante kosten </a:t>
            </a:r>
            <a:r>
              <a:rPr lang="nl-NL" dirty="0"/>
              <a:t>en </a:t>
            </a:r>
            <a:r>
              <a:rPr lang="nl-NL" dirty="0">
                <a:solidFill>
                  <a:srgbClr val="FF0000"/>
                </a:solidFill>
              </a:rPr>
              <a:t>variabele kosten</a:t>
            </a:r>
            <a:br>
              <a:rPr lang="nl-NL" dirty="0"/>
            </a:br>
            <a:r>
              <a:rPr lang="nl-NL" dirty="0"/>
              <a:t> 	- </a:t>
            </a:r>
            <a:r>
              <a:rPr lang="nl-NL" u="sng" dirty="0"/>
              <a:t>constante kosten</a:t>
            </a:r>
            <a:r>
              <a:rPr lang="nl-NL" dirty="0"/>
              <a:t> zijn kosten die niet afhangen van het aantal</a:t>
            </a:r>
            <a:br>
              <a:rPr lang="nl-NL" dirty="0"/>
            </a:br>
            <a:r>
              <a:rPr lang="nl-NL" dirty="0"/>
              <a:t> 	producten dat een bedrijf verkoopt</a:t>
            </a:r>
            <a:br>
              <a:rPr lang="nl-NL" dirty="0"/>
            </a:br>
            <a:r>
              <a:rPr lang="nl-NL" dirty="0"/>
              <a:t> 	</a:t>
            </a:r>
            <a:r>
              <a:rPr lang="nl-NL" i="1" dirty="0"/>
              <a:t>Voorbeelden: wegenbelasting, huurkosten, afschrijvingskosten.</a:t>
            </a:r>
            <a:br>
              <a:rPr lang="nl-NL" i="1" dirty="0"/>
            </a:br>
            <a:br>
              <a:rPr lang="nl-NL" i="1" dirty="0"/>
            </a:br>
            <a:r>
              <a:rPr lang="nl-NL" i="1" dirty="0"/>
              <a:t>	</a:t>
            </a:r>
            <a:r>
              <a:rPr lang="nl-NL" i="1" dirty="0">
                <a:solidFill>
                  <a:srgbClr val="FF0000"/>
                </a:solidFill>
              </a:rPr>
              <a:t>Afschrijving</a:t>
            </a:r>
            <a:r>
              <a:rPr lang="nl-NL" i="1" dirty="0"/>
              <a:t> 	= waardevermindering duurzame kapitaalgoederen</a:t>
            </a:r>
            <a:br>
              <a:rPr lang="nl-NL" i="1" dirty="0"/>
            </a:br>
            <a:r>
              <a:rPr lang="nl-NL" i="1" dirty="0"/>
              <a:t> 			= </a:t>
            </a:r>
            <a:r>
              <a:rPr lang="nl-NL" i="1" u="sng" dirty="0"/>
              <a:t>(aanschafwaarde – restwaarde) </a:t>
            </a:r>
            <a:br>
              <a:rPr lang="nl-NL" i="1" dirty="0"/>
            </a:br>
            <a:r>
              <a:rPr lang="nl-NL" i="1" dirty="0"/>
              <a:t> 				     gebruiksduur</a:t>
            </a:r>
            <a:br>
              <a:rPr lang="nl-NL" i="1" dirty="0"/>
            </a:br>
            <a:r>
              <a:rPr lang="nl-NL" i="1" dirty="0"/>
              <a:t> 			</a:t>
            </a:r>
            <a:br>
              <a:rPr lang="nl-NL" i="1" dirty="0"/>
            </a:br>
            <a:r>
              <a:rPr lang="nl-NL" i="1" dirty="0"/>
              <a:t> Je koopt een Apple IPhone Pro 256GB voor </a:t>
            </a:r>
            <a:r>
              <a:rPr lang="nl-NL" dirty="0"/>
              <a:t>€ 1.329,-. Na 3 jaar </a:t>
            </a:r>
            <a:br>
              <a:rPr lang="nl-NL" dirty="0"/>
            </a:br>
            <a:r>
              <a:rPr lang="nl-NL" dirty="0"/>
              <a:t> denk je de telefoon nog te kunnen verkopen voor € 350,-. </a:t>
            </a:r>
            <a:br>
              <a:rPr lang="nl-NL" dirty="0"/>
            </a:br>
            <a:r>
              <a:rPr lang="nl-NL" dirty="0"/>
              <a:t> </a:t>
            </a:r>
            <a:r>
              <a:rPr lang="nl-NL" u="sng" dirty="0"/>
              <a:t>Bereken</a:t>
            </a:r>
            <a:r>
              <a:rPr lang="nl-NL" dirty="0"/>
              <a:t> de afschrijving per maand</a:t>
            </a:r>
            <a:br>
              <a:rPr lang="nl-NL" dirty="0"/>
            </a:br>
            <a:r>
              <a:rPr lang="nl-NL" dirty="0"/>
              <a:t> Antwoord: 	</a:t>
            </a:r>
            <a:r>
              <a:rPr lang="nl-NL" u="sng" dirty="0"/>
              <a:t>(€ 1.329 - € 350)</a:t>
            </a:r>
            <a:br>
              <a:rPr lang="nl-NL" dirty="0"/>
            </a:br>
            <a:r>
              <a:rPr lang="nl-NL" dirty="0"/>
              <a:t> 			36		= € 27,19 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C61E86D-7E62-440D-8D0D-D61884DAA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9720" y="3896138"/>
            <a:ext cx="2392280" cy="2928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134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314E60-3477-467A-9FD5-59D5FBE52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2.2	Opbrengsten, </a:t>
            </a:r>
            <a:r>
              <a:rPr lang="nl-NL" b="1" dirty="0"/>
              <a:t>kosten</a:t>
            </a:r>
            <a:r>
              <a:rPr lang="nl-NL" dirty="0"/>
              <a:t> en winst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21627D3-7E07-4098-B2CF-F4004BE9B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7"/>
            <a:ext cx="11234530" cy="538038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Totale kosten </a:t>
            </a:r>
            <a:r>
              <a:rPr lang="nl-NL" dirty="0"/>
              <a:t>bestaan uit </a:t>
            </a:r>
            <a:r>
              <a:rPr lang="nl-NL" dirty="0">
                <a:solidFill>
                  <a:srgbClr val="FF0000"/>
                </a:solidFill>
              </a:rPr>
              <a:t>constante kosten </a:t>
            </a:r>
            <a:r>
              <a:rPr lang="nl-NL" dirty="0"/>
              <a:t>en </a:t>
            </a:r>
            <a:r>
              <a:rPr lang="nl-NL" dirty="0">
                <a:solidFill>
                  <a:srgbClr val="FF0000"/>
                </a:solidFill>
              </a:rPr>
              <a:t>variabele kosten</a:t>
            </a:r>
            <a:br>
              <a:rPr lang="nl-NL" dirty="0"/>
            </a:br>
            <a:r>
              <a:rPr lang="nl-NL" dirty="0"/>
              <a:t> 	- </a:t>
            </a:r>
            <a:r>
              <a:rPr lang="nl-NL" u="sng" dirty="0"/>
              <a:t>constante kosten</a:t>
            </a:r>
            <a:r>
              <a:rPr lang="nl-NL" dirty="0"/>
              <a:t> zijn kosten die niet afhangen van het aantal</a:t>
            </a:r>
            <a:br>
              <a:rPr lang="nl-NL" dirty="0"/>
            </a:br>
            <a:r>
              <a:rPr lang="nl-NL" dirty="0"/>
              <a:t> 	producten dat een bedrijf verkoopt</a:t>
            </a:r>
            <a:br>
              <a:rPr lang="nl-NL" dirty="0"/>
            </a:br>
            <a:r>
              <a:rPr lang="nl-NL" dirty="0"/>
              <a:t> 	</a:t>
            </a:r>
            <a:r>
              <a:rPr lang="nl-NL" i="1" dirty="0"/>
              <a:t>Voorbeelden: wegenbelasting, huurkosten, afschrijvingskosten.</a:t>
            </a:r>
            <a:br>
              <a:rPr lang="nl-NL" i="1" dirty="0"/>
            </a:br>
            <a:br>
              <a:rPr lang="nl-NL" i="1" dirty="0"/>
            </a:br>
            <a:r>
              <a:rPr lang="nl-NL" i="1" dirty="0"/>
              <a:t>	- </a:t>
            </a:r>
            <a:r>
              <a:rPr lang="nl-NL" i="1" u="sng" dirty="0"/>
              <a:t>variabele kosten </a:t>
            </a:r>
            <a:r>
              <a:rPr lang="nl-NL" i="1" dirty="0"/>
              <a:t>zijn kosten die wel afhangen van het aantal </a:t>
            </a:r>
            <a:br>
              <a:rPr lang="nl-NL" i="1" dirty="0"/>
            </a:br>
            <a:r>
              <a:rPr lang="nl-NL" i="1" dirty="0"/>
              <a:t> 	producten dat je verkoopt</a:t>
            </a:r>
            <a:br>
              <a:rPr lang="nl-NL" i="1" dirty="0"/>
            </a:br>
            <a:r>
              <a:rPr lang="nl-NL" i="1" dirty="0"/>
              <a:t> 	Voorbeelden: verpakkingsmateriaal, transportkosten, materiaalkosten</a:t>
            </a:r>
          </a:p>
          <a:p>
            <a:pPr marL="0" indent="0">
              <a:buNone/>
            </a:pPr>
            <a:endParaRPr lang="nl-NL" i="1" dirty="0"/>
          </a:p>
          <a:p>
            <a:r>
              <a:rPr lang="nl-NL" i="1" dirty="0"/>
              <a:t>TK = </a:t>
            </a:r>
            <a:r>
              <a:rPr lang="nl-NL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TVK</a:t>
            </a:r>
            <a:r>
              <a:rPr lang="nl-NL" i="1" dirty="0"/>
              <a:t> + </a:t>
            </a:r>
            <a:r>
              <a:rPr lang="nl-NL" i="1" dirty="0">
                <a:solidFill>
                  <a:srgbClr val="00B050"/>
                </a:solidFill>
              </a:rPr>
              <a:t>TCK				GCK = TCK / q	</a:t>
            </a:r>
            <a:br>
              <a:rPr lang="nl-NL" i="1" dirty="0"/>
            </a:br>
            <a:r>
              <a:rPr lang="nl-NL" i="1" dirty="0"/>
              <a:t>TK = </a:t>
            </a:r>
            <a:r>
              <a:rPr lang="nl-NL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1,5</a:t>
            </a:r>
            <a:r>
              <a:rPr lang="nl-NL" i="1" dirty="0"/>
              <a:t>q + </a:t>
            </a:r>
            <a:r>
              <a:rPr lang="nl-NL" i="1" dirty="0">
                <a:solidFill>
                  <a:srgbClr val="00B050"/>
                </a:solidFill>
              </a:rPr>
              <a:t>250.000			</a:t>
            </a:r>
            <a:r>
              <a:rPr lang="nl-NL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GVK =TVK / q</a:t>
            </a:r>
            <a:endParaRPr lang="nl-N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258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314E60-3477-467A-9FD5-59D5FBE52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2.2	Opbrengsten, </a:t>
            </a:r>
            <a:r>
              <a:rPr lang="nl-NL" b="1" dirty="0"/>
              <a:t>kosten</a:t>
            </a:r>
            <a:r>
              <a:rPr lang="nl-NL" dirty="0"/>
              <a:t> en winst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21627D3-7E07-4098-B2CF-F4004BE9B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7"/>
            <a:ext cx="11234530" cy="538038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Totale kosten </a:t>
            </a:r>
            <a:r>
              <a:rPr lang="nl-NL" dirty="0"/>
              <a:t>bestaan uit </a:t>
            </a:r>
            <a:r>
              <a:rPr lang="nl-NL" dirty="0">
                <a:solidFill>
                  <a:srgbClr val="FF0000"/>
                </a:solidFill>
              </a:rPr>
              <a:t>constante kosten </a:t>
            </a:r>
            <a:r>
              <a:rPr lang="nl-NL" dirty="0"/>
              <a:t>en </a:t>
            </a:r>
            <a:r>
              <a:rPr lang="nl-NL" dirty="0">
                <a:solidFill>
                  <a:srgbClr val="FF0000"/>
                </a:solidFill>
              </a:rPr>
              <a:t>variabele kosten</a:t>
            </a:r>
            <a:r>
              <a:rPr lang="nl-NL" i="1" dirty="0">
                <a:solidFill>
                  <a:srgbClr val="00B050"/>
                </a:solidFill>
              </a:rPr>
              <a:t>	</a:t>
            </a:r>
            <a:endParaRPr lang="nl-NL" dirty="0">
              <a:solidFill>
                <a:srgbClr val="00B050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2F4B2B7-00AE-4438-976D-9E90079815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71312"/>
            <a:ext cx="10177670" cy="488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59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314E60-3477-467A-9FD5-59D5FBE52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2.2	Opbrengsten, kosten en </a:t>
            </a:r>
            <a:r>
              <a:rPr lang="nl-NL" b="1" dirty="0"/>
              <a:t>winst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21627D3-7E07-4098-B2CF-F4004BE9B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7"/>
            <a:ext cx="11234530" cy="5380383"/>
          </a:xfrm>
        </p:spPr>
        <p:txBody>
          <a:bodyPr>
            <a:normAutofit/>
          </a:bodyPr>
          <a:lstStyle/>
          <a:p>
            <a:r>
              <a:rPr lang="nl-NL" i="1" dirty="0"/>
              <a:t>Totale winst = totale opbrengst – totale kosten</a:t>
            </a:r>
            <a:r>
              <a:rPr lang="nl-NL" i="1" dirty="0">
                <a:solidFill>
                  <a:srgbClr val="00B050"/>
                </a:solidFill>
              </a:rPr>
              <a:t>	</a:t>
            </a:r>
          </a:p>
          <a:p>
            <a:r>
              <a:rPr lang="nl-NL" i="1" dirty="0"/>
              <a:t>TW = TO – TK</a:t>
            </a:r>
          </a:p>
          <a:p>
            <a:pPr marL="0" indent="0">
              <a:buNone/>
            </a:pPr>
            <a:r>
              <a:rPr lang="nl-NL" i="1" dirty="0">
                <a:solidFill>
                  <a:srgbClr val="00B050"/>
                </a:solidFill>
              </a:rPr>
              <a:t>	</a:t>
            </a:r>
            <a:endParaRPr lang="nl-NL" dirty="0">
              <a:solidFill>
                <a:srgbClr val="00B050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439D6BC-A719-48FE-AB74-D69C18E45A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358887"/>
            <a:ext cx="9628783" cy="449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362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314E60-3477-467A-9FD5-59D5FBE52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2.2	Opbrengsten, kosten en </a:t>
            </a:r>
            <a:r>
              <a:rPr lang="nl-NL" b="1" dirty="0"/>
              <a:t>winst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21627D3-7E07-4098-B2CF-F4004BE9B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7"/>
            <a:ext cx="11234530" cy="5380383"/>
          </a:xfrm>
        </p:spPr>
        <p:txBody>
          <a:bodyPr>
            <a:normAutofit fontScale="92500" lnSpcReduction="20000"/>
          </a:bodyPr>
          <a:lstStyle/>
          <a:p>
            <a:r>
              <a:rPr lang="nl-NL" i="1" dirty="0"/>
              <a:t>Quitte spelen = als de totale kosten precies worden terugverdiend</a:t>
            </a:r>
            <a:br>
              <a:rPr lang="nl-NL" i="1" dirty="0"/>
            </a:br>
            <a:r>
              <a:rPr lang="nl-NL" i="1" dirty="0"/>
              <a:t> 	</a:t>
            </a:r>
            <a:r>
              <a:rPr lang="nl-NL" i="1" dirty="0">
                <a:sym typeface="Wingdings" panose="05000000000000000000" pitchFamily="2" charset="2"/>
              </a:rPr>
              <a:t> </a:t>
            </a:r>
            <a:r>
              <a:rPr lang="nl-NL" i="1" dirty="0">
                <a:solidFill>
                  <a:srgbClr val="FF0000"/>
                </a:solidFill>
                <a:sym typeface="Wingdings" panose="05000000000000000000" pitchFamily="2" charset="2"/>
              </a:rPr>
              <a:t>break-evenpoint </a:t>
            </a:r>
            <a:r>
              <a:rPr lang="nl-NL" i="1" dirty="0">
                <a:sym typeface="Wingdings" panose="05000000000000000000" pitchFamily="2" charset="2"/>
              </a:rPr>
              <a:t>of</a:t>
            </a:r>
            <a:r>
              <a:rPr lang="nl-NL" i="1" dirty="0">
                <a:solidFill>
                  <a:srgbClr val="FF0000"/>
                </a:solidFill>
                <a:sym typeface="Wingdings" panose="05000000000000000000" pitchFamily="2" charset="2"/>
              </a:rPr>
              <a:t> omslagpunt</a:t>
            </a:r>
          </a:p>
          <a:p>
            <a:endParaRPr lang="nl-NL" i="1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r>
              <a:rPr lang="nl-NL" i="1" dirty="0">
                <a:sym typeface="Wingdings" panose="05000000000000000000" pitchFamily="2" charset="2"/>
              </a:rPr>
              <a:t>TO = TK</a:t>
            </a:r>
            <a:br>
              <a:rPr lang="nl-NL" i="1" dirty="0">
                <a:sym typeface="Wingdings" panose="05000000000000000000" pitchFamily="2" charset="2"/>
              </a:rPr>
            </a:br>
            <a:r>
              <a:rPr lang="nl-NL" i="1" dirty="0">
                <a:sym typeface="Wingdings" panose="05000000000000000000" pitchFamily="2" charset="2"/>
              </a:rPr>
              <a:t>2,25q = 1,5q + 250.000</a:t>
            </a:r>
            <a:br>
              <a:rPr lang="nl-NL" i="1" dirty="0">
                <a:sym typeface="Wingdings" panose="05000000000000000000" pitchFamily="2" charset="2"/>
              </a:rPr>
            </a:br>
            <a:br>
              <a:rPr lang="nl-NL" i="1" dirty="0">
                <a:sym typeface="Wingdings" panose="05000000000000000000" pitchFamily="2" charset="2"/>
              </a:rPr>
            </a:br>
            <a:r>
              <a:rPr lang="nl-NL" i="1" dirty="0">
                <a:sym typeface="Wingdings" panose="05000000000000000000" pitchFamily="2" charset="2"/>
              </a:rPr>
              <a:t>2,25q – 1,5q = 250.000</a:t>
            </a:r>
            <a:br>
              <a:rPr lang="nl-NL" i="1" dirty="0">
                <a:sym typeface="Wingdings" panose="05000000000000000000" pitchFamily="2" charset="2"/>
              </a:rPr>
            </a:br>
            <a:r>
              <a:rPr lang="nl-NL" i="1" dirty="0">
                <a:sym typeface="Wingdings" panose="05000000000000000000" pitchFamily="2" charset="2"/>
              </a:rPr>
              <a:t>0,75q = 250.000</a:t>
            </a:r>
            <a:br>
              <a:rPr lang="nl-NL" i="1" dirty="0">
                <a:sym typeface="Wingdings" panose="05000000000000000000" pitchFamily="2" charset="2"/>
              </a:rPr>
            </a:br>
            <a:br>
              <a:rPr lang="nl-NL" i="1" dirty="0">
                <a:sym typeface="Wingdings" panose="05000000000000000000" pitchFamily="2" charset="2"/>
              </a:rPr>
            </a:br>
            <a:r>
              <a:rPr lang="nl-NL" i="1" dirty="0">
                <a:sym typeface="Wingdings" panose="05000000000000000000" pitchFamily="2" charset="2"/>
              </a:rPr>
              <a:t>q = 250.000 / 0,75</a:t>
            </a:r>
            <a:br>
              <a:rPr lang="nl-NL" i="1" dirty="0">
                <a:sym typeface="Wingdings" panose="05000000000000000000" pitchFamily="2" charset="2"/>
              </a:rPr>
            </a:br>
            <a:r>
              <a:rPr lang="nl-NL" i="1" dirty="0">
                <a:sym typeface="Wingdings" panose="05000000000000000000" pitchFamily="2" charset="2"/>
              </a:rPr>
              <a:t>q = 333.333,33</a:t>
            </a:r>
            <a:br>
              <a:rPr lang="nl-NL" i="1" dirty="0">
                <a:sym typeface="Wingdings" panose="05000000000000000000" pitchFamily="2" charset="2"/>
              </a:rPr>
            </a:br>
            <a:r>
              <a:rPr lang="nl-NL" i="1" dirty="0">
                <a:sym typeface="Wingdings" panose="05000000000000000000" pitchFamily="2" charset="2"/>
              </a:rPr>
              <a:t>q = 333.334 </a:t>
            </a:r>
            <a:r>
              <a:rPr lang="nl-NL" i="1" dirty="0">
                <a:solidFill>
                  <a:srgbClr val="FF0000"/>
                </a:solidFill>
                <a:sym typeface="Wingdings" panose="05000000000000000000" pitchFamily="2" charset="2"/>
              </a:rPr>
              <a:t>(BE afzet)</a:t>
            </a:r>
            <a:br>
              <a:rPr lang="nl-NL" i="1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endParaRPr lang="nl-NL" i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nl-NL" i="1" dirty="0">
                <a:sym typeface="Wingdings" panose="05000000000000000000" pitchFamily="2" charset="2"/>
              </a:rPr>
              <a:t>TO = 2,25q</a:t>
            </a:r>
            <a:br>
              <a:rPr lang="nl-NL" i="1" dirty="0">
                <a:sym typeface="Wingdings" panose="05000000000000000000" pitchFamily="2" charset="2"/>
              </a:rPr>
            </a:br>
            <a:r>
              <a:rPr lang="nl-NL" i="1" dirty="0">
                <a:sym typeface="Wingdings" panose="05000000000000000000" pitchFamily="2" charset="2"/>
              </a:rPr>
              <a:t>TO = 2,25 x 333.333,333</a:t>
            </a:r>
            <a:br>
              <a:rPr lang="nl-NL" i="1" dirty="0">
                <a:sym typeface="Wingdings" panose="05000000000000000000" pitchFamily="2" charset="2"/>
              </a:rPr>
            </a:br>
            <a:r>
              <a:rPr lang="nl-NL" i="1" dirty="0">
                <a:sym typeface="Wingdings" panose="05000000000000000000" pitchFamily="2" charset="2"/>
              </a:rPr>
              <a:t>TO = </a:t>
            </a:r>
            <a:r>
              <a:rPr lang="nl-NL" dirty="0"/>
              <a:t>€ </a:t>
            </a:r>
            <a:r>
              <a:rPr lang="nl-NL" i="1" dirty="0">
                <a:sym typeface="Wingdings" panose="05000000000000000000" pitchFamily="2" charset="2"/>
              </a:rPr>
              <a:t>750.000,- </a:t>
            </a:r>
            <a:r>
              <a:rPr lang="nl-NL" i="1" dirty="0">
                <a:solidFill>
                  <a:srgbClr val="FF0000"/>
                </a:solidFill>
                <a:sym typeface="Wingdings" panose="05000000000000000000" pitchFamily="2" charset="2"/>
              </a:rPr>
              <a:t>(BE omzet)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C7B2FF3-7EB2-45AE-ADF3-7EB3ABBAB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5465" y="1690688"/>
            <a:ext cx="5197869" cy="4707834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5154F3BD-FDB8-4583-BA80-AE75BB1678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4923" y="3732167"/>
            <a:ext cx="3018479" cy="168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22739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231E2CBA9FF94E9FE987310FF3BBEA" ma:contentTypeVersion="10" ma:contentTypeDescription="Een nieuw document maken." ma:contentTypeScope="" ma:versionID="c3469beb1be9fd1d68d230f7852d2866">
  <xsd:schema xmlns:xsd="http://www.w3.org/2001/XMLSchema" xmlns:xs="http://www.w3.org/2001/XMLSchema" xmlns:p="http://schemas.microsoft.com/office/2006/metadata/properties" xmlns:ns3="d324f9be-04b8-4bdb-9c5d-e6b1f45d4bc9" xmlns:ns4="f9fe8d39-1240-4461-8213-cdc2be853919" targetNamespace="http://schemas.microsoft.com/office/2006/metadata/properties" ma:root="true" ma:fieldsID="3991b9e68e1c7df0e447ff3143852f92" ns3:_="" ns4:_="">
    <xsd:import namespace="d324f9be-04b8-4bdb-9c5d-e6b1f45d4bc9"/>
    <xsd:import namespace="f9fe8d39-1240-4461-8213-cdc2be8539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24f9be-04b8-4bdb-9c5d-e6b1f45d4b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e8d39-1240-4461-8213-cdc2be85391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0111902-8AFE-4EB2-BB31-5257487B4A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24f9be-04b8-4bdb-9c5d-e6b1f45d4bc9"/>
    <ds:schemaRef ds:uri="f9fe8d39-1240-4461-8213-cdc2be8539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5B00B9-110C-4185-981F-ED570A01F1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E840ED-734A-4F2D-B7A0-E3A98ADB217D}">
  <ds:schemaRefs>
    <ds:schemaRef ds:uri="http://purl.org/dc/elements/1.1/"/>
    <ds:schemaRef ds:uri="http://purl.org/dc/dcmitype/"/>
    <ds:schemaRef ds:uri="http://schemas.microsoft.com/office/2006/documentManagement/types"/>
    <ds:schemaRef ds:uri="f9fe8d39-1240-4461-8213-cdc2be853919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d324f9be-04b8-4bdb-9c5d-e6b1f45d4bc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664</Words>
  <Application>Microsoft Office PowerPoint</Application>
  <PresentationFormat>Breedbeeld</PresentationFormat>
  <Paragraphs>31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Kantoorthema</vt:lpstr>
      <vt:lpstr>Hoofdstuk 2</vt:lpstr>
      <vt:lpstr>Wat kun je aan het eind van dit filmpje?</vt:lpstr>
      <vt:lpstr>2.1 Marktaandeel</vt:lpstr>
      <vt:lpstr>2.2 Opbrengsten, kosten en winst</vt:lpstr>
      <vt:lpstr>2.2 Opbrengsten, kosten en winst</vt:lpstr>
      <vt:lpstr>2.2 Opbrengsten, kosten en winst</vt:lpstr>
      <vt:lpstr>2.2 Opbrengsten, kosten en winst</vt:lpstr>
      <vt:lpstr>2.2 Opbrengsten, kosten en winst</vt:lpstr>
      <vt:lpstr>2.2 Opbrengsten, kosten en winst</vt:lpstr>
      <vt:lpstr>Oefening!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2</dc:title>
  <dc:creator>Venema, H. | Marne College</dc:creator>
  <cp:lastModifiedBy>Venema, H. | Marne College</cp:lastModifiedBy>
  <cp:revision>8</cp:revision>
  <dcterms:created xsi:type="dcterms:W3CDTF">2020-04-09T08:02:15Z</dcterms:created>
  <dcterms:modified xsi:type="dcterms:W3CDTF">2020-04-09T09:11:01Z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0x01010069231E2CBA9FF94E9FE987310FF3BBEA</vt:lpwstr>
  </property>
</Properties>
</file>